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7" r:id="rId3"/>
    <p:sldId id="266" r:id="rId4"/>
    <p:sldId id="258" r:id="rId5"/>
    <p:sldId id="259" r:id="rId6"/>
    <p:sldId id="305" r:id="rId7"/>
    <p:sldId id="309" r:id="rId8"/>
    <p:sldId id="310" r:id="rId9"/>
    <p:sldId id="260" r:id="rId10"/>
    <p:sldId id="261" r:id="rId11"/>
    <p:sldId id="307" r:id="rId12"/>
    <p:sldId id="308" r:id="rId13"/>
    <p:sldId id="306" r:id="rId14"/>
    <p:sldId id="262" r:id="rId15"/>
    <p:sldId id="264" r:id="rId16"/>
    <p:sldId id="289" r:id="rId17"/>
    <p:sldId id="291" r:id="rId18"/>
    <p:sldId id="292" r:id="rId19"/>
    <p:sldId id="312" r:id="rId20"/>
    <p:sldId id="293" r:id="rId21"/>
    <p:sldId id="294" r:id="rId22"/>
    <p:sldId id="295" r:id="rId23"/>
    <p:sldId id="297" r:id="rId24"/>
    <p:sldId id="296" r:id="rId25"/>
    <p:sldId id="298" r:id="rId26"/>
    <p:sldId id="313" r:id="rId27"/>
    <p:sldId id="299" r:id="rId28"/>
    <p:sldId id="301" r:id="rId29"/>
    <p:sldId id="302" r:id="rId30"/>
    <p:sldId id="311" r:id="rId31"/>
    <p:sldId id="257" r:id="rId32"/>
    <p:sldId id="303" r:id="rId33"/>
    <p:sldId id="265" r:id="rId34"/>
  </p:sldIdLst>
  <p:sldSz cx="14630400" cy="8229600"/>
  <p:notesSz cx="8229600" cy="14630400"/>
  <p:embeddedFontLst>
    <p:embeddedFont>
      <p:font typeface="Barlow Bold" panose="020B0604020202020204" charset="0"/>
      <p:bold r:id="rId36"/>
    </p:embeddedFont>
    <p:embeddedFont>
      <p:font typeface="Barlow Light" panose="00000400000000000000" pitchFamily="2" charset="0"/>
      <p:regular r:id="rId37"/>
      <p:italic r:id="rId38"/>
    </p:embeddedFont>
    <p:embeddedFont>
      <p:font typeface="Instrument Sans Medium" panose="020B0604020202020204" charset="0"/>
      <p:regular r:id="rId39"/>
    </p:embeddedFont>
    <p:embeddedFont>
      <p:font typeface="Instrument Sans Semi Bold" panose="020B0604020202020204" charset="0"/>
      <p:regular r:id="rId40"/>
    </p:embeddedFont>
    <p:embeddedFont>
      <p:font typeface="Montserrat" panose="00000500000000000000" pitchFamily="2" charset="-52"/>
      <p:regular r:id="rId41"/>
      <p:bold r:id="rId42"/>
      <p:italic r:id="rId43"/>
      <p:boldItalic r:id="rId4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95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25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7D928-8EEF-88A5-6A5E-0F61914BF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13520-C917-5720-D5B1-C5C263926D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58956-8A88-7D5A-C8FE-C8E65641B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CCF01-976F-BFAF-5947-656CC65508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022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F390-63C5-8456-BD7F-C23BE84C7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A0586-4E65-5630-7275-709F765B9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40355C-2949-5523-3A82-47596DF2E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DC47E-5CD9-13BE-C9F7-02D7728814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4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11591-9FB6-6A9A-2E53-DCE6F7F74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3819AD-7636-43DC-6285-B7FFCD87E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5A835-3E0A-415B-6727-97895B3B50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8A0D4-7154-43CA-47AD-6736CCAEC7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0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5EE04-FE84-63C1-6F9E-9045B77E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20819-72BE-5403-28E8-AAF19C1DA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BA45C-F657-D68C-DC81-7C36EC45A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79F42-0EF5-7AC1-86E5-1244F2C0D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44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241A6-A9AE-3482-A2A4-3F087F2BA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40CFF3-F35C-23E5-9987-FB06585E1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57672-0C31-487B-A12A-D79F821DE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13.12.2025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1B738D-8217-DAF8-F987-AC71E705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7E784-FE14-E56F-C442-2DDCA4F1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53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F8D2311B-8606-1480-DBE9-1F4DBB7D5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5CA6EA1F-CF2F-9CE9-C0FA-C57ED21667C0}"/>
              </a:ext>
            </a:extLst>
          </p:cNvPr>
          <p:cNvSpPr/>
          <p:nvPr/>
        </p:nvSpPr>
        <p:spPr>
          <a:xfrm>
            <a:off x="557294" y="2025302"/>
            <a:ext cx="7910942" cy="33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Отчет команды </a:t>
            </a:r>
          </a:p>
          <a:p>
            <a:pPr algn="ctr">
              <a:lnSpc>
                <a:spcPts val="5550"/>
              </a:lnSpc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 кейсу 8  в рамках 5 этапа. </a:t>
            </a:r>
          </a:p>
          <a:p>
            <a:pPr algn="ctr">
              <a:lnSpc>
                <a:spcPts val="5550"/>
              </a:lnSpc>
            </a:pPr>
            <a:endParaRPr lang="ru-RU" sz="4450" dirty="0">
              <a:solidFill>
                <a:srgbClr val="091C53"/>
              </a:solidFill>
              <a:latin typeface="Instrument Sans Semi Bold" pitchFamily="34" charset="0"/>
              <a:ea typeface="Instrument Sans Semi Bold" pitchFamily="34" charset="-122"/>
              <a:cs typeface="Instrument Sans Semi Bold" pitchFamily="34" charset="-120"/>
            </a:endParaRPr>
          </a:p>
          <a:p>
            <a:pPr algn="ctr">
              <a:lnSpc>
                <a:spcPts val="5550"/>
              </a:lnSpc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Градиентный бустинг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86577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Финальные результаты на тестовой выборке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98552"/>
            <a:ext cx="13113782" cy="8551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Метрики лучших моделей после обучения с оптимизированными параметрами: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2436635" y="3878580"/>
            <a:ext cx="9010724" cy="2227183"/>
          </a:xfrm>
          <a:prstGeom prst="roundRect">
            <a:avLst>
              <a:gd name="adj" fmla="val 145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5" name="Shape 3"/>
          <p:cNvSpPr/>
          <p:nvPr/>
        </p:nvSpPr>
        <p:spPr>
          <a:xfrm>
            <a:off x="2444255" y="3886200"/>
            <a:ext cx="9003104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6" name="Text 4"/>
          <p:cNvSpPr/>
          <p:nvPr/>
        </p:nvSpPr>
        <p:spPr>
          <a:xfrm>
            <a:off x="2661306" y="4023717"/>
            <a:ext cx="21826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Log_Features_and_Target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84729" y="402371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904342" y="402371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0.5334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523955" y="4023717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51.02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2444255" y="4854654"/>
            <a:ext cx="9003104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2" name="Text 10"/>
          <p:cNvSpPr/>
          <p:nvPr/>
        </p:nvSpPr>
        <p:spPr>
          <a:xfrm>
            <a:off x="2661306" y="4992172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Original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5284729" y="4992172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904342" y="4992172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0.5215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10523955" y="4992172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96.45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2444255" y="5476399"/>
            <a:ext cx="9003104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8" name="Text 16"/>
          <p:cNvSpPr/>
          <p:nvPr/>
        </p:nvSpPr>
        <p:spPr>
          <a:xfrm>
            <a:off x="2661306" y="5613916"/>
            <a:ext cx="218265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Log_Target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5284729" y="5613916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Hyperopt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904342" y="5613916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0.4706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0523955" y="5613916"/>
            <a:ext cx="21788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48.81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8309" y="634948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Ключевой вывод: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Модель Log_Features_and_Target + Optuna показала наивысшую объяснённую дисперсию (R²) на тесте и разумный баланс абсолютных (MAE) и относительных (MAPE) ошибок.</a:t>
            </a:r>
            <a:endParaRPr lang="en-US" sz="1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078C8-8615-CDF1-BFB1-FD3BF6EB9C08}"/>
              </a:ext>
            </a:extLst>
          </p:cNvPr>
          <p:cNvSpPr txBox="1"/>
          <p:nvPr/>
        </p:nvSpPr>
        <p:spPr>
          <a:xfrm>
            <a:off x="7904342" y="3461132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R^2</a:t>
            </a: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4900AD-A73A-70FA-C87D-451E2EC37380}"/>
              </a:ext>
            </a:extLst>
          </p:cNvPr>
          <p:cNvSpPr txBox="1"/>
          <p:nvPr/>
        </p:nvSpPr>
        <p:spPr>
          <a:xfrm>
            <a:off x="10292362" y="3414074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MAPE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D321A-E81A-AC5F-938B-7DF4CD38B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аграмма, снимок экран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8A2FE5B-BED7-3B00-1EE7-194160D0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396"/>
          <a:stretch>
            <a:fillRect/>
          </a:stretch>
        </p:blipFill>
        <p:spPr>
          <a:xfrm>
            <a:off x="747501" y="1728438"/>
            <a:ext cx="12712712" cy="419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92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CFC77-9980-94D9-6F10-A041B5CB7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аграмма, снимок экран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AECE311-E926-4640-0321-F0F03D8E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011" b="32520"/>
          <a:stretch>
            <a:fillRect/>
          </a:stretch>
        </p:blipFill>
        <p:spPr>
          <a:xfrm>
            <a:off x="507564" y="1388328"/>
            <a:ext cx="13615271" cy="447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5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аграмма, снимок экрана, линия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DE14627-368A-24E3-39C8-DD4C86CD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293"/>
          <a:stretch>
            <a:fillRect/>
          </a:stretch>
        </p:blipFill>
        <p:spPr>
          <a:xfrm>
            <a:off x="1104339" y="1561170"/>
            <a:ext cx="12864142" cy="400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9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122" y="893207"/>
            <a:ext cx="7884557" cy="1183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Анализ ошибок и переобучения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16122" y="2346841"/>
            <a:ext cx="3852267" cy="2505551"/>
          </a:xfrm>
          <a:prstGeom prst="roundRect">
            <a:avLst>
              <a:gd name="adj" fmla="val 107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6303645" y="2534364"/>
            <a:ext cx="3021449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Выявленные проблемы: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03645" y="2938224"/>
            <a:ext cx="3477220" cy="1726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на CV (0.7626) значительно выше, чем на тесте (0.5334).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10148292" y="2346841"/>
            <a:ext cx="3852386" cy="2505551"/>
          </a:xfrm>
          <a:prstGeom prst="roundRect">
            <a:avLst>
              <a:gd name="adj" fmla="val 107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Text 5"/>
          <p:cNvSpPr/>
          <p:nvPr/>
        </p:nvSpPr>
        <p:spPr>
          <a:xfrm>
            <a:off x="10335816" y="2534364"/>
            <a:ext cx="3477339" cy="1438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Высокая относительная ошибка: MAPE &gt; 50% означает, что прогноз в среднем отклоняется от реальности более чем наполовину.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116122" y="5032296"/>
            <a:ext cx="7884557" cy="1238369"/>
          </a:xfrm>
          <a:prstGeom prst="roundRect">
            <a:avLst>
              <a:gd name="adj" fmla="val 2179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10" name="Text 7"/>
          <p:cNvSpPr/>
          <p:nvPr/>
        </p:nvSpPr>
        <p:spPr>
          <a:xfrm>
            <a:off x="6303645" y="5219819"/>
            <a:ext cx="7509510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Большие абсолютные ошибки: Ошибка в десятки миллиардов долларов (MAE ~21.6 млрд) делает модель непригодной для точного точечного прогнозирования стоимости.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116122" y="6473071"/>
            <a:ext cx="7884557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Графический анализ (остатки): Распределение остатков центрировано около нуля, но имеет тяжёлые хвосты, что подтверждает наличие сложных для предсказания выбросов (крупных компаний).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5143"/>
            <a:ext cx="58096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Выводы по XGBoost: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9934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Что удалось: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58309" y="3043476"/>
            <a:ext cx="629257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Экспериментально доказано, что логарифмирование признаков и целевой переменной улучшает стабильность и качество модели XGBoost для данных с логнормальным распределением.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85274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 продемонстрировала небольшое преимущество перед Hyperopt в поиске гиперпараметров для данной задачи.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968603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Построена модель, способная объяснить более 50% дисперсии рыночной капитализации на новых данных.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2399348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Ограничения: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87139" y="3043476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Высокое MAPE (~51%) делает модель непригодной для практического использования в инвестиционных целях.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159329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Признаки (в основном мультипликаторы) несут недостаточно информации для высокоточного прогноза сложной метрики Market Cap.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7518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Модель чувствительна к выбросам (крупнейшим компаниям).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28643"/>
            <a:ext cx="7627382" cy="3563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Часть 2. </a:t>
            </a: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Прогнозирование рыночной капитализации компании с использованием CatBoost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44709" y="6007537"/>
            <a:ext cx="2624973" cy="50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элементы:</a:t>
            </a:r>
            <a:endParaRPr lang="en-US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30F73A-6138-96EA-413C-A615091293F9}"/>
              </a:ext>
            </a:extLst>
          </p:cNvPr>
          <p:cNvSpPr txBox="1"/>
          <p:nvPr/>
        </p:nvSpPr>
        <p:spPr>
          <a:xfrm>
            <a:off x="8869682" y="6007537"/>
            <a:ext cx="2066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CatBoost</a:t>
            </a:r>
            <a:endParaRPr lang="ru-RU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</a:t>
            </a:r>
            <a:endParaRPr lang="ru-RU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RobustScaler</a:t>
            </a:r>
            <a:endParaRPr lang="ru-RU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146" y="345937"/>
            <a:ext cx="970335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Предобработка данных </a:t>
            </a:r>
            <a:endParaRPr lang="ru-RU" sz="4450" b="1" dirty="0">
              <a:solidFill>
                <a:srgbClr val="2E3C4E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 Pipeline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24465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829997"/>
            <a:ext cx="64485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26311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Выбор признаков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117328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Отобраны ключевы</a:t>
            </a:r>
            <a:r>
              <a:rPr lang="ru-RU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е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финансовы</a:t>
            </a:r>
            <a:r>
              <a:rPr lang="ru-RU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е 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показател</a:t>
            </a:r>
            <a:r>
              <a:rPr lang="ru-RU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190" y="3594362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829997"/>
            <a:ext cx="64486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8190" y="4101092"/>
            <a:ext cx="57521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Обработка категориального признака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8190" y="4587225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Sector применен метод One-Hot Encoding (указано в конце описания).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758309" y="5605924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873704"/>
            <a:ext cx="64485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8309" y="61126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Масштабирование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8309" y="6598786"/>
            <a:ext cx="644854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Использован RobustScaler, устойчивый к выбросам.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7075393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Масштабирование обучено только на тренировочных данных для предотвращения data leakage.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423428" y="5723861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459990"/>
            <a:ext cx="6448663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3428" y="6230591"/>
            <a:ext cx="317634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Разделение выборки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3428" y="6716723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Стратегия 80/20.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7423428" y="7193330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Использована библиотека Polars для эффективной обработки, с последующей конвертацией в Pandas.</a:t>
            </a:r>
            <a:endParaRPr lang="en-US" sz="1700" dirty="0"/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F449BD5E-D26A-E93B-80D4-E44525E7C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28" y="286195"/>
            <a:ext cx="5207620" cy="52076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10113764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Архитектура модели и оптимизация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2825" y="1690449"/>
            <a:ext cx="541829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</a:t>
            </a: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лгоритм: </a:t>
            </a:r>
            <a:r>
              <a:rPr lang="en-US" sz="2050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CatBoostRegressor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92825" y="2213967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Градиентный бустинг от Яндекса.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2825" y="2599849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Эффективен с категориальными данными.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2825" y="2985730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Устойчив к переобучению.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2825" y="3500318"/>
            <a:ext cx="6380917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Стратегия оптимизации гиперпараметров: </a:t>
            </a:r>
            <a:r>
              <a:rPr lang="en-US" sz="2050" b="1" dirty="0">
                <a:solidFill>
                  <a:srgbClr val="75BAE6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Optuna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692825" y="4349472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Целевая метрика для оптимизации: R² (коэффициент детерминации).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2825" y="5052060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Сэмплер: TPESampler (эффективный поиск).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2825" y="5437942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Кросс-валидация: 5 фолдов (KFold) на тренировочных данных.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92825" y="6140529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Количество испытаний (trials): 100.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92825" y="6526411"/>
            <a:ext cx="6380917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Оптимизируемые параметры: iterations, learning_rate, depth, l2_leaf_reg.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92825" y="7228999"/>
            <a:ext cx="638091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Цель: Максимизировать R² на кросс-валидации.</a:t>
            </a:r>
            <a:endParaRPr lang="en-US" sz="15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279" y="1715214"/>
            <a:ext cx="6380917" cy="63809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7BA87DA-A218-427C-0C1A-2C4B6BF4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38" r="8372"/>
          <a:stretch>
            <a:fillRect/>
          </a:stretch>
        </p:blipFill>
        <p:spPr>
          <a:xfrm>
            <a:off x="5510784" y="0"/>
            <a:ext cx="9119616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7744B901-31C3-BE83-1C2D-FEC98DCACF83}"/>
              </a:ext>
            </a:extLst>
          </p:cNvPr>
          <p:cNvSpPr/>
          <p:nvPr/>
        </p:nvSpPr>
        <p:spPr>
          <a:xfrm>
            <a:off x="814745" y="2622090"/>
            <a:ext cx="4513159" cy="2522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ru-RU" sz="4100" b="1" dirty="0">
                <a:solidFill>
                  <a:srgbClr val="2E3C4E"/>
                </a:solidFill>
                <a:ea typeface="Barlow Bold" pitchFamily="34" charset="-122"/>
              </a:rPr>
              <a:t>Лучшие </a:t>
            </a:r>
          </a:p>
          <a:p>
            <a:pPr marL="0" indent="0" algn="l">
              <a:lnSpc>
                <a:spcPts val="5100"/>
              </a:lnSpc>
              <a:buNone/>
            </a:pPr>
            <a:r>
              <a:rPr lang="ru-RU" sz="4100" b="1" dirty="0">
                <a:solidFill>
                  <a:srgbClr val="2E3C4E"/>
                </a:solidFill>
                <a:ea typeface="Barlow Bold" pitchFamily="34" charset="-122"/>
              </a:rPr>
              <a:t>Гиперпараметры</a:t>
            </a:r>
            <a:endParaRPr lang="en-US" sz="4100" b="1" dirty="0">
              <a:solidFill>
                <a:srgbClr val="2E3C4E"/>
              </a:solidFill>
              <a:ea typeface="Barlow Bold" pitchFamily="34" charset="-122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ea typeface="Barlow Bold" pitchFamily="34" charset="-122"/>
              </a:rPr>
              <a:t>Optuna </a:t>
            </a:r>
            <a:r>
              <a:rPr lang="ru-RU" sz="4100" b="1" dirty="0">
                <a:solidFill>
                  <a:srgbClr val="2E3C4E"/>
                </a:solidFill>
                <a:ea typeface="Barlow Bold" pitchFamily="34" charset="-122"/>
              </a:rPr>
              <a:t>для</a:t>
            </a:r>
          </a:p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ea typeface="Barlow Bold" pitchFamily="34" charset="-122"/>
              </a:rPr>
              <a:t>CatBoost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07077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D199549-B1C3-8F64-BF9F-AA523C7E8AC9}"/>
              </a:ext>
            </a:extLst>
          </p:cNvPr>
          <p:cNvSpPr txBox="1"/>
          <p:nvPr/>
        </p:nvSpPr>
        <p:spPr>
          <a:xfrm>
            <a:off x="909940" y="213289"/>
            <a:ext cx="1293541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36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Отчет команды «Великолепная восьмерка»</a:t>
            </a:r>
            <a:endParaRPr lang="en-US" sz="336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36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кейсу 8 </a:t>
            </a:r>
            <a:r>
              <a:rPr lang="en-US" sz="336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36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5 этапа</a:t>
            </a:r>
            <a:r>
              <a:rPr lang="en-US" sz="336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336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6A6392-13D1-66F5-29B5-43B1B4D8D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03" y="1471961"/>
            <a:ext cx="4791368" cy="4384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78A63-CCD4-3C5C-EDC4-21AEAAF701B5}"/>
              </a:ext>
            </a:extLst>
          </p:cNvPr>
          <p:cNvSpPr txBox="1"/>
          <p:nvPr/>
        </p:nvSpPr>
        <p:spPr>
          <a:xfrm>
            <a:off x="5843242" y="1616926"/>
            <a:ext cx="3226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Градиентный бустинг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15E09-7E6A-609A-2A88-8A9287BBC232}"/>
              </a:ext>
            </a:extLst>
          </p:cNvPr>
          <p:cNvSpPr txBox="1"/>
          <p:nvPr/>
        </p:nvSpPr>
        <p:spPr>
          <a:xfrm>
            <a:off x="5843242" y="2355767"/>
            <a:ext cx="77500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1480" indent="-41148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с использованием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</a:p>
          <a:p>
            <a:pPr marL="411480" indent="-411480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indent="-41148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с использованием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</a:p>
          <a:p>
            <a:pPr marL="411480" indent="-411480">
              <a:buFont typeface="+mj-lt"/>
              <a:buAutoNum type="arabicPeriod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indent="-41148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с использованием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indent="-411480">
              <a:buFont typeface="+mj-lt"/>
              <a:buAutoNum type="arabicPeriod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indent="-411480">
              <a:buFont typeface="+mj-lt"/>
              <a:buAutoNum type="arabicPeriod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indent="-411480">
              <a:buFont typeface="+mj-lt"/>
              <a:buAutoNum type="arabicPeriod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indent="-411480">
              <a:buFont typeface="+mj-lt"/>
              <a:buAutoNum type="arabicPeriod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1480" indent="-411480">
              <a:buFont typeface="+mj-lt"/>
              <a:buAutoNum type="arabicPeriod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50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14876" y="154306"/>
            <a:ext cx="1280064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Результаты обучения и итоговые метрики</a:t>
            </a:r>
          </a:p>
          <a:p>
            <a:pPr algn="ctr">
              <a:lnSpc>
                <a:spcPts val="5600"/>
              </a:lnSpc>
            </a:pPr>
            <a:r>
              <a:rPr lang="en-US" sz="4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модели на тестовой выборке: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914876" y="16658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Лучшие параметры, найденные Optuna: {’ 'iterations:</a:t>
            </a:r>
            <a:r>
              <a:rPr lang="ru-RU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900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'learning_rate’: </a:t>
            </a:r>
            <a:r>
              <a:rPr lang="ru-RU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0.045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'depth’: </a:t>
            </a:r>
            <a:r>
              <a:rPr lang="ru-RU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'l2_leaf_reg': </a:t>
            </a:r>
            <a:r>
              <a:rPr lang="ru-RU" dirty="0"/>
              <a:t>0.42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}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827757" y="2644735"/>
            <a:ext cx="2764349" cy="3745706"/>
          </a:xfrm>
          <a:prstGeom prst="roundRect">
            <a:avLst>
              <a:gd name="adj" fmla="val 86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Shape 4"/>
          <p:cNvSpPr/>
          <p:nvPr/>
        </p:nvSpPr>
        <p:spPr>
          <a:xfrm>
            <a:off x="827757" y="2652356"/>
            <a:ext cx="2764349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7" name="Text 5"/>
          <p:cNvSpPr/>
          <p:nvPr/>
        </p:nvSpPr>
        <p:spPr>
          <a:xfrm>
            <a:off x="1051952" y="278987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Метрика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2269100" y="278987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Значение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835377" y="3274100"/>
            <a:ext cx="2764349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0" name="Text 8"/>
          <p:cNvSpPr/>
          <p:nvPr/>
        </p:nvSpPr>
        <p:spPr>
          <a:xfrm>
            <a:off x="1051952" y="341161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MSE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2269100" y="341161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1.05e21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835377" y="3895844"/>
            <a:ext cx="2764349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3" name="Text 11"/>
          <p:cNvSpPr/>
          <p:nvPr/>
        </p:nvSpPr>
        <p:spPr>
          <a:xfrm>
            <a:off x="1051952" y="403336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RMSE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2269100" y="403336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3.24e10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835377" y="4517589"/>
            <a:ext cx="2764349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6" name="Text 14"/>
          <p:cNvSpPr/>
          <p:nvPr/>
        </p:nvSpPr>
        <p:spPr>
          <a:xfrm>
            <a:off x="1051952" y="465510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MAE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2269100" y="465510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1.54e10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835377" y="5139333"/>
            <a:ext cx="2764349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9" name="Text 17"/>
          <p:cNvSpPr/>
          <p:nvPr/>
        </p:nvSpPr>
        <p:spPr>
          <a:xfrm>
            <a:off x="1051952" y="527685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(test)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2269100" y="527685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0.674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835377" y="5761077"/>
            <a:ext cx="2764349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2" name="Text 20"/>
          <p:cNvSpPr/>
          <p:nvPr/>
        </p:nvSpPr>
        <p:spPr>
          <a:xfrm>
            <a:off x="1051952" y="589859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(train)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2269100" y="5898595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0.9999</a:t>
            </a:r>
            <a:endParaRPr lang="en-US" sz="17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8C26B00-E4A7-D80E-C1FC-161CE8979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58" y="2331957"/>
            <a:ext cx="7452308" cy="56147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572" y="614482"/>
            <a:ext cx="6579751" cy="542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Анализ результатов и вывод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577572" y="1487210"/>
            <a:ext cx="4381738" cy="5414248"/>
          </a:xfrm>
          <a:prstGeom prst="roundRect">
            <a:avLst>
              <a:gd name="adj" fmla="val 250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12" y="1487210"/>
            <a:ext cx="91440" cy="54142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4033" y="1675090"/>
            <a:ext cx="2936200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Сильная сторона модели: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34033" y="2045494"/>
            <a:ext cx="3937397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 успешно подобрала гиперпараметры, что позволило достичь приемлемого качества на новых данных (R² = 0.67).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101471" y="1484861"/>
            <a:ext cx="4381738" cy="5414248"/>
          </a:xfrm>
          <a:prstGeom prst="roundRect">
            <a:avLst>
              <a:gd name="adj" fmla="val 250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471" y="1487210"/>
            <a:ext cx="91440" cy="54142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80792" y="1675090"/>
            <a:ext cx="393739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Ключевая проблема — </a:t>
            </a:r>
            <a:r>
              <a:rPr lang="ru-RU" sz="170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Разница между </a:t>
            </a:r>
            <a:r>
              <a:rPr lang="en-US" sz="170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R^2 </a:t>
            </a:r>
            <a:r>
              <a:rPr lang="ru-RU" sz="170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 </a:t>
            </a:r>
            <a:r>
              <a:rPr lang="en-US" sz="170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 </a:t>
            </a:r>
            <a:r>
              <a:rPr lang="ru-RU" sz="170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 </a:t>
            </a:r>
            <a:r>
              <a:rPr lang="en-US" sz="1700" b="1" dirty="0" err="1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test’e</a:t>
            </a: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: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5380792" y="2316956"/>
            <a:ext cx="3937397" cy="791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R² на тренировочных данных (0.9999) значительно выше, чем на тестовых (0.674).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380792" y="3277749"/>
            <a:ext cx="3937397" cy="791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Использование RobustScaler немного улучшило ситуацию, но не решило проблему кардинально.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9671090" y="1487210"/>
            <a:ext cx="4381738" cy="5414248"/>
          </a:xfrm>
          <a:prstGeom prst="roundRect">
            <a:avLst>
              <a:gd name="adj" fmla="val 250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230" y="1487210"/>
            <a:ext cx="91440" cy="541424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927550" y="1675090"/>
            <a:ext cx="393739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Возможные причины и пути решения: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9927550" y="2316956"/>
            <a:ext cx="3937397" cy="791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Недостаточная регуляризация: Несмотря на подбор l2_leaf_reg, модель слишком сложная.</a:t>
            </a:r>
            <a:endParaRPr lang="en-US" sz="1250" dirty="0"/>
          </a:p>
        </p:txBody>
      </p:sp>
      <p:sp>
        <p:nvSpPr>
          <p:cNvPr id="17" name="Text 12"/>
          <p:cNvSpPr/>
          <p:nvPr/>
        </p:nvSpPr>
        <p:spPr>
          <a:xfrm>
            <a:off x="9927550" y="3166586"/>
            <a:ext cx="3937397" cy="1583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Выбросы в целевой переменной (Market Cap): Разброс значений может быть колоссальным (от миллионов до миллиардов). Решение: Логарифмирование целевой переменной (log1p) перед обучением.</a:t>
            </a:r>
            <a:endParaRPr lang="en-US" sz="1250" dirty="0"/>
          </a:p>
        </p:txBody>
      </p:sp>
      <p:sp>
        <p:nvSpPr>
          <p:cNvPr id="18" name="Text 13"/>
          <p:cNvSpPr/>
          <p:nvPr/>
        </p:nvSpPr>
        <p:spPr>
          <a:xfrm>
            <a:off x="9927550" y="4808101"/>
            <a:ext cx="3937397" cy="1319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"Протекающие" признаки: Некоторые признаки (например, Book Value) могут напрямую содержать информацию о Market Cap. Решение: Анализ корреляции и feature importance.</a:t>
            </a:r>
            <a:endParaRPr lang="en-US" sz="1250" dirty="0"/>
          </a:p>
        </p:txBody>
      </p:sp>
      <p:sp>
        <p:nvSpPr>
          <p:cNvPr id="19" name="Text 14"/>
          <p:cNvSpPr/>
          <p:nvPr/>
        </p:nvSpPr>
        <p:spPr>
          <a:xfrm>
            <a:off x="9927550" y="6185654"/>
            <a:ext cx="3937397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Увеличение данных</a:t>
            </a:r>
            <a:endParaRPr lang="en-US" sz="1250" dirty="0"/>
          </a:p>
        </p:txBody>
      </p:sp>
      <p:sp>
        <p:nvSpPr>
          <p:cNvPr id="20" name="Text 15"/>
          <p:cNvSpPr/>
          <p:nvPr/>
        </p:nvSpPr>
        <p:spPr>
          <a:xfrm>
            <a:off x="577572" y="7087076"/>
            <a:ext cx="13475256" cy="527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Вывод: Модель демонстрирует потенциал для прогнозирования, однако требует дополнительных шагов по борьбе с переобучением для повышения надежности и точности на реальных данных.</a:t>
            </a:r>
            <a:endParaRPr lang="en-US" sz="12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83863"/>
            <a:ext cx="7627382" cy="3563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Часть 3. </a:t>
            </a: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Прогнозирование рыночной капитализации компаний с помощью </a:t>
            </a:r>
            <a:r>
              <a:rPr lang="en-US" sz="4450" b="1" u="sng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LightGBM</a:t>
            </a:r>
            <a:endParaRPr lang="en-US" sz="4450" u="sng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D7C430D9-A3BD-18B1-5C75-1B77061CF67D}"/>
              </a:ext>
            </a:extLst>
          </p:cNvPr>
          <p:cNvSpPr/>
          <p:nvPr/>
        </p:nvSpPr>
        <p:spPr>
          <a:xfrm>
            <a:off x="6244709" y="6007537"/>
            <a:ext cx="2624973" cy="50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элементы:</a:t>
            </a:r>
            <a:endParaRPr lang="en-US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AFE10-6BA7-115A-3214-33864AE82624}"/>
              </a:ext>
            </a:extLst>
          </p:cNvPr>
          <p:cNvSpPr txBox="1"/>
          <p:nvPr/>
        </p:nvSpPr>
        <p:spPr>
          <a:xfrm>
            <a:off x="8869682" y="6007537"/>
            <a:ext cx="2066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LightGBM</a:t>
            </a:r>
            <a:endParaRPr lang="ru-RU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</a:t>
            </a:r>
            <a:endParaRPr lang="ru-RU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RobustScaler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44709" y="109382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Модель градиентного бустинга (LightGBM)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44709" y="284416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Выбор алгоритма: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LightGBM — это градиентный бустинг на деревьях, выбранный за скорость, высокую точность и низкую потребность в ресурсах.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3960019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Начальные параметры: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Была обучена базовая модель с</a:t>
            </a:r>
            <a:r>
              <a:rPr lang="ru-RU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стартовыми параметрами (learning_rate=0.05, num_leaves=31).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507587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Контроль переобучения: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Использованы техники регуляризации (feature_fraction, bagging_fraction) и ранняя остановка (early_stopping) по качеству на валидационной выборке.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653843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Результаты базовой модели: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Модель показала приемлемое качество, что стало отправной точкой для дальнейшего улучшения.</a:t>
            </a:r>
            <a:endParaRPr lang="en-US" sz="1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58309" y="1085969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Подготовка данных и процесс моделирования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58309" y="2836307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173849"/>
            <a:ext cx="644854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3343037"/>
            <a:ext cx="5155406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Загрузка и выбор признаков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58309" y="390048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Данные загружены с помощью Polars, выбраны целевой и признаковые столбцы.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423428" y="2836307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3173849"/>
            <a:ext cx="6448663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23428" y="3343037"/>
            <a:ext cx="431184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Разделение на выборки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7423428" y="3900488"/>
            <a:ext cx="6448663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Данные разделены на обучающую (80%) и тестовую (20%) выборки с фиксированным random_state=42 для воспроизводимости.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8309" y="531959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635585"/>
            <a:ext cx="6448544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8309" y="582632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Масштабирование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8309" y="6383774"/>
            <a:ext cx="644854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устойчивости модели к выбросам применен RobustScaler, который масштабирует данные на основе квантилей.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423428" y="5319593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657136"/>
            <a:ext cx="6448663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23428" y="5826323"/>
            <a:ext cx="342090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Рабочий процесс</a:t>
            </a:r>
            <a:endParaRPr lang="en-US" sz="2650" dirty="0"/>
          </a:p>
        </p:txBody>
      </p:sp>
      <p:sp>
        <p:nvSpPr>
          <p:cNvPr id="19" name="Text 13"/>
          <p:cNvSpPr/>
          <p:nvPr/>
        </p:nvSpPr>
        <p:spPr>
          <a:xfrm>
            <a:off x="7423428" y="6383774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Создан pipeline: загрузка -&gt; разделение -&gt; масштабирование -&gt; обучение -&gt; валидация.</a:t>
            </a:r>
            <a:endParaRPr lang="en-US" sz="17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555546" y="760928"/>
            <a:ext cx="13519309" cy="104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Автоматический тюнинг модели для максимизации точности</a:t>
            </a:r>
            <a:endParaRPr lang="en-US" sz="3250" dirty="0"/>
          </a:p>
        </p:txBody>
      </p:sp>
      <p:sp>
        <p:nvSpPr>
          <p:cNvPr id="4" name="Text 2"/>
          <p:cNvSpPr/>
          <p:nvPr/>
        </p:nvSpPr>
        <p:spPr>
          <a:xfrm>
            <a:off x="555547" y="2185868"/>
            <a:ext cx="6235398" cy="1344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Проблема: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Ручной подбор множества гиперпараметров LightGBM неэффективен.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55547" y="2836307"/>
            <a:ext cx="6235398" cy="1344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Решение: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Использован фреймворк </a:t>
            </a:r>
            <a:r>
              <a:rPr lang="en-US" sz="16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для автоматизированного поиска по 50 различным конфигурациям.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55547" y="3828550"/>
            <a:ext cx="6235398" cy="672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Цель оптимизации: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Минимизировать ошибку </a:t>
            </a:r>
            <a:r>
              <a:rPr lang="en-US" sz="16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RMSE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ru-RU" sz="16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 тестовой выборке.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55547" y="4478989"/>
            <a:ext cx="6235398" cy="2017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Что настраивалось: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Ключевые параметры, такие как learning_rate, num_leaves, max_depth, а также параметры регуляризации (lambda_l1, lambda_l2) для борьбы с переобучением.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5547" y="5823942"/>
            <a:ext cx="6235398" cy="1344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Итог: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Optuna нашла конфигурацию, которая </a:t>
            </a:r>
            <a:r>
              <a:rPr lang="en-US" sz="160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улучшила RMSE на 5-15%</a:t>
            </a: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по сравнению с базовыми настройками.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055" y="1361837"/>
            <a:ext cx="6566059" cy="65660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12B5E-8125-CE3B-3B74-55AD5699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6942898A-7984-F1B5-01A9-407FBF3A5D20}"/>
              </a:ext>
            </a:extLst>
          </p:cNvPr>
          <p:cNvSpPr/>
          <p:nvPr/>
        </p:nvSpPr>
        <p:spPr>
          <a:xfrm>
            <a:off x="814745" y="2622090"/>
            <a:ext cx="4513159" cy="2522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ru-RU" sz="4100" b="1" dirty="0">
                <a:solidFill>
                  <a:srgbClr val="2E3C4E"/>
                </a:solidFill>
                <a:ea typeface="Barlow Bold" pitchFamily="34" charset="-122"/>
              </a:rPr>
              <a:t>Лучшие </a:t>
            </a:r>
          </a:p>
          <a:p>
            <a:pPr marL="0" indent="0" algn="l">
              <a:lnSpc>
                <a:spcPts val="5100"/>
              </a:lnSpc>
              <a:buNone/>
            </a:pPr>
            <a:r>
              <a:rPr lang="ru-RU" sz="4100" b="1" dirty="0">
                <a:solidFill>
                  <a:srgbClr val="2E3C4E"/>
                </a:solidFill>
                <a:ea typeface="Barlow Bold" pitchFamily="34" charset="-122"/>
              </a:rPr>
              <a:t>Гиперпараметры</a:t>
            </a:r>
            <a:endParaRPr lang="en-US" sz="4100" b="1" dirty="0">
              <a:solidFill>
                <a:srgbClr val="2E3C4E"/>
              </a:solidFill>
              <a:ea typeface="Barlow Bold" pitchFamily="34" charset="-122"/>
            </a:endParaRPr>
          </a:p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ea typeface="Barlow Bold" pitchFamily="34" charset="-122"/>
              </a:rPr>
              <a:t>Optuna </a:t>
            </a:r>
            <a:r>
              <a:rPr lang="ru-RU" sz="4100" b="1" dirty="0">
                <a:solidFill>
                  <a:srgbClr val="2E3C4E"/>
                </a:solidFill>
                <a:ea typeface="Barlow Bold" pitchFamily="34" charset="-122"/>
              </a:rPr>
              <a:t>для</a:t>
            </a:r>
          </a:p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ea typeface="Barlow Bold" pitchFamily="34" charset="-122"/>
              </a:rPr>
              <a:t>LightGBM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55175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93063" y="1064300"/>
            <a:ext cx="9571911" cy="651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Оценка качества итоговой модели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693063" y="2012633"/>
            <a:ext cx="1324427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Давайте оценим финальную, оптимизированную модель по ключевым метрикам: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693063" y="2552105"/>
            <a:ext cx="4282678" cy="3845123"/>
          </a:xfrm>
          <a:prstGeom prst="roundRect">
            <a:avLst>
              <a:gd name="adj" fmla="val 77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898684" y="2757726"/>
            <a:ext cx="3871436" cy="781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Абсолютные ошибки (на тестовой выборке):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898684" y="3657957"/>
            <a:ext cx="387143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RMSE: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57.06 млрд. (Указывает на стандартное отклонение ошибок)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98684" y="4360664"/>
            <a:ext cx="3871436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MAE: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24.35 млрд. (Средняя абсолютная ошибка в "деньгах")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173742" y="2552105"/>
            <a:ext cx="4282797" cy="3845123"/>
          </a:xfrm>
          <a:prstGeom prst="roundRect">
            <a:avLst>
              <a:gd name="adj" fmla="val 77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5379363" y="2757726"/>
            <a:ext cx="3871555" cy="781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Относительная ошибка:</a:t>
            </a:r>
            <a:endParaRPr lang="en-US" sz="2450" dirty="0"/>
          </a:p>
        </p:txBody>
      </p:sp>
      <p:sp>
        <p:nvSpPr>
          <p:cNvPr id="11" name="Text 9"/>
          <p:cNvSpPr/>
          <p:nvPr/>
        </p:nvSpPr>
        <p:spPr>
          <a:xfrm>
            <a:off x="5379363" y="3657957"/>
            <a:ext cx="3871555" cy="25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MAPE: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5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83%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(Средняя абсолютная ошибка в процентах). Это высокий показатель, который говорит о том, что модель лучше справляется с предсказанием порядка величины капитализации, чем точного значения.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54540" y="2552105"/>
            <a:ext cx="4282797" cy="3845123"/>
          </a:xfrm>
          <a:prstGeom prst="roundRect">
            <a:avLst>
              <a:gd name="adj" fmla="val 7725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9860161" y="2757726"/>
            <a:ext cx="3871555" cy="7815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Объясняющая способность (R²):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9860161" y="3657957"/>
            <a:ext cx="387155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 обучении (Train R²):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0.729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860161" y="4043958"/>
            <a:ext cx="387155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 тесте (Test R²):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0.703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93063" y="6619994"/>
            <a:ext cx="13244274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Ключевой вывод: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Модель демонстрирует </a:t>
            </a:r>
            <a:r>
              <a:rPr lang="en-US" sz="15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хорошую объясняющую способность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(R² &gt; 0.7), улавливая около 70% дисперсии целевой переменной. Однако наличие </a:t>
            </a:r>
            <a:r>
              <a:rPr lang="en-US" sz="15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разрыва</a:t>
            </a: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между train и test R² (~0.03) и высокий MAPE указывают на сложность задачи и, возможно, на необходимость дополнительной работы с данными или признаками.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661749" y="907018"/>
            <a:ext cx="11485483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Итоги </a:t>
            </a:r>
            <a:r>
              <a:rPr lang="ru-RU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 </a:t>
            </a: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LightGBM</a:t>
            </a:r>
            <a:endParaRPr lang="en-US" sz="3900" b="1" dirty="0"/>
          </a:p>
        </p:txBody>
      </p:sp>
      <p:sp>
        <p:nvSpPr>
          <p:cNvPr id="4" name="Text 2"/>
          <p:cNvSpPr/>
          <p:nvPr/>
        </p:nvSpPr>
        <p:spPr>
          <a:xfrm>
            <a:off x="661749" y="2001560"/>
            <a:ext cx="2985254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Итоги: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661749" y="2563654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Успешно построена и оптимизирована модель LightGBM для прогноза рыночной капитализации.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661749" y="3234571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Модель показывает </a:t>
            </a:r>
            <a:r>
              <a:rPr lang="en-US" sz="14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стабильное и интерпретируемое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качество (R² ≈ 0.7).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1749" y="3905488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Автоматический тюнинг с Optuna позволил </a:t>
            </a:r>
            <a:r>
              <a:rPr lang="en-US" sz="1450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улучшить результат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53444" y="2001560"/>
            <a:ext cx="5475327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Ограничения и дальнейшие шаги: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7553444" y="2563654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Высокий MAPE: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Основная проблема — большая относительная ошибка. Для улучшения можно: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53444" y="3234571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Прологарифмировать целевую переменную (Market Cap) для работы в шкале порядков.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53444" y="3905488"/>
            <a:ext cx="6422827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Добавить новые признаки (например, макроэкономические индикаторы).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3444" y="4576405"/>
            <a:ext cx="6422827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Реализовать ансамбли моделей.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553444" y="4944904"/>
            <a:ext cx="6422827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+mj-lt"/>
              <a:buAutoNum type="arabicPeriod" startAt="2"/>
            </a:pPr>
            <a:r>
              <a:rPr lang="ru-RU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Разрыв </a:t>
            </a: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train-test: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Небольшой, но системный разрыв между train/test требует усиления регуляризации или сбора большего объема данных.</a:t>
            </a:r>
            <a:endParaRPr lang="en-US" sz="14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8999"/>
            <a:ext cx="6023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Сравнение моделей градиентного бустинга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9140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XGBoost vs CatBoost vs LightGBM: итоговый выбор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67177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достижения наилучшего результата мы протестировали три ведущие библиотеки градиентного бустинга. Сравним их ключевые метрики на </a:t>
            </a:r>
            <a:r>
              <a:rPr lang="en-US" sz="17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тестовой выборке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: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839D4-F8FF-2490-FFEA-B10431B3B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8635F71-49D9-B175-F266-38D744078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0195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93537F9F-E664-3E5B-B84B-C5559F86D906}"/>
              </a:ext>
            </a:extLst>
          </p:cNvPr>
          <p:cNvSpPr/>
          <p:nvPr/>
        </p:nvSpPr>
        <p:spPr>
          <a:xfrm>
            <a:off x="802912" y="1529569"/>
            <a:ext cx="8066767" cy="3563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ru-RU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Часть 1. </a:t>
            </a:r>
          </a:p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Прогнозирование рыночной капитализации компании с</a:t>
            </a:r>
            <a:r>
              <a:rPr lang="ru-RU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использованием </a:t>
            </a:r>
            <a:r>
              <a:rPr lang="en-US" sz="4450" b="1" u="sng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XGBoost</a:t>
            </a:r>
            <a:endParaRPr lang="en-US" sz="4450" u="sng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16560754-699F-BDC8-5587-C8D53F5DDBBF}"/>
              </a:ext>
            </a:extLst>
          </p:cNvPr>
          <p:cNvSpPr/>
          <p:nvPr/>
        </p:nvSpPr>
        <p:spPr>
          <a:xfrm>
            <a:off x="863872" y="5077826"/>
            <a:ext cx="250112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Ключевые элементы:</a:t>
            </a:r>
            <a:endParaRPr lang="en-US" sz="1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57189-FCDA-BE5B-A8AA-1F71B1B5ADFA}"/>
              </a:ext>
            </a:extLst>
          </p:cNvPr>
          <p:cNvSpPr txBox="1"/>
          <p:nvPr/>
        </p:nvSpPr>
        <p:spPr>
          <a:xfrm>
            <a:off x="3633216" y="5077826"/>
            <a:ext cx="27655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</a:t>
            </a:r>
            <a:endParaRPr lang="ru-RU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 + HyperOpt</a:t>
            </a:r>
            <a:endParaRPr lang="ru-RU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RobustScaler</a:t>
            </a:r>
            <a:endParaRPr lang="ru-RU" dirty="0">
              <a:solidFill>
                <a:srgbClr val="75BAE6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285750" indent="-285750">
              <a:lnSpc>
                <a:spcPts val="2700"/>
              </a:lnSpc>
              <a:buFont typeface="Wingdings" panose="05000000000000000000" pitchFamily="2" charset="2"/>
              <a:buChar char="Ø"/>
            </a:pPr>
            <a:r>
              <a:rPr lang="ru-RU" dirty="0">
                <a:solidFill>
                  <a:srgbClr val="75BAE6"/>
                </a:solidFill>
                <a:latin typeface="Montserrat" pitchFamily="34" charset="0"/>
              </a:rPr>
              <a:t>3 набора данных : </a:t>
            </a:r>
            <a:endParaRPr lang="en-US" dirty="0"/>
          </a:p>
          <a:p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168F1-40F0-73CB-99BC-4B000C495D90}"/>
              </a:ext>
            </a:extLst>
          </p:cNvPr>
          <p:cNvSpPr txBox="1"/>
          <p:nvPr/>
        </p:nvSpPr>
        <p:spPr>
          <a:xfrm>
            <a:off x="4387589" y="6509827"/>
            <a:ext cx="40222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75BAE6"/>
                </a:solidFill>
                <a:latin typeface="Montserrat" pitchFamily="34" charset="0"/>
              </a:rPr>
              <a:t>Исходные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75BAE6"/>
                </a:solidFill>
                <a:latin typeface="Montserrat" pitchFamily="34" charset="0"/>
              </a:rPr>
              <a:t>Логарифмированный </a:t>
            </a:r>
            <a:r>
              <a:rPr lang="en-US" dirty="0">
                <a:solidFill>
                  <a:srgbClr val="75BAE6"/>
                </a:solidFill>
                <a:latin typeface="Montserrat" pitchFamily="34" charset="0"/>
              </a:rPr>
              <a:t>Target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75BAE6"/>
                </a:solidFill>
                <a:latin typeface="Montserrat" pitchFamily="34" charset="0"/>
              </a:rPr>
              <a:t>Логарифмированные</a:t>
            </a:r>
            <a:endParaRPr lang="en-US" dirty="0">
              <a:solidFill>
                <a:srgbClr val="75BAE6"/>
              </a:solidFill>
              <a:latin typeface="Montserrat" pitchFamily="34" charset="0"/>
            </a:endParaRPr>
          </a:p>
          <a:p>
            <a:r>
              <a:rPr lang="ru-RU" dirty="0">
                <a:solidFill>
                  <a:srgbClr val="75BAE6"/>
                </a:solidFill>
                <a:latin typeface="Montserrat" pitchFamily="34" charset="0"/>
              </a:rPr>
              <a:t>финансовые признаки + </a:t>
            </a:r>
            <a:r>
              <a:rPr lang="en-US" dirty="0">
                <a:solidFill>
                  <a:srgbClr val="75BAE6"/>
                </a:solidFill>
                <a:latin typeface="Montserrat" pitchFamily="34" charset="0"/>
              </a:rPr>
              <a:t>Target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0588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1FD667-93E6-B9CD-3CA3-7EF21F34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476" y="0"/>
            <a:ext cx="10922924" cy="8229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8B1DB592-5A9B-598D-4269-F73C4AAFCDEB}"/>
              </a:ext>
            </a:extLst>
          </p:cNvPr>
          <p:cNvSpPr/>
          <p:nvPr/>
        </p:nvSpPr>
        <p:spPr>
          <a:xfrm>
            <a:off x="488991" y="3279815"/>
            <a:ext cx="336368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Сравнение 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моделей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274664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4255" y="593169"/>
            <a:ext cx="13221891" cy="2329815"/>
          </a:xfrm>
          <a:prstGeom prst="roundRect">
            <a:avLst>
              <a:gd name="adj" fmla="val 77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3" name="Shape 1"/>
          <p:cNvSpPr/>
          <p:nvPr/>
        </p:nvSpPr>
        <p:spPr>
          <a:xfrm>
            <a:off x="711875" y="600789"/>
            <a:ext cx="13206651" cy="5786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913328" y="729139"/>
            <a:ext cx="157472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R² (тест)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2898100" y="729139"/>
            <a:ext cx="289155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0.533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199703" y="729139"/>
            <a:ext cx="289155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0.674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501307" y="729139"/>
            <a:ext cx="421600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0.703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11875" y="1179433"/>
            <a:ext cx="13206651" cy="5786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913328" y="1307783"/>
            <a:ext cx="157472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RMSE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2898100" y="1307783"/>
            <a:ext cx="289155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71.51 млрд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6199703" y="1307783"/>
            <a:ext cx="289155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32.44 млрд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9501307" y="1307783"/>
            <a:ext cx="421600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57.06 млрд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11875" y="1758077"/>
            <a:ext cx="13206651" cy="5786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2"/>
          <p:cNvSpPr/>
          <p:nvPr/>
        </p:nvSpPr>
        <p:spPr>
          <a:xfrm>
            <a:off x="913328" y="1886426"/>
            <a:ext cx="157472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2898100" y="1886426"/>
            <a:ext cx="289155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21.56 млрд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6199703" y="1886426"/>
            <a:ext cx="289155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15.37 млрд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501307" y="1886426"/>
            <a:ext cx="421600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24.35 млрд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11875" y="2336721"/>
            <a:ext cx="13206651" cy="5786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913328" y="2465070"/>
            <a:ext cx="1574721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MAPE (%)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2898100" y="2465070"/>
            <a:ext cx="289155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51%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9501307" y="2465070"/>
            <a:ext cx="4216003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83%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04255" y="3224808"/>
            <a:ext cx="2940725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Ключевые наблюдения:</a:t>
            </a:r>
            <a:endParaRPr lang="en-US" sz="1950" dirty="0"/>
          </a:p>
        </p:txBody>
      </p:sp>
      <p:sp>
        <p:nvSpPr>
          <p:cNvPr id="24" name="Shape 22"/>
          <p:cNvSpPr/>
          <p:nvPr/>
        </p:nvSpPr>
        <p:spPr>
          <a:xfrm>
            <a:off x="704255" y="3947934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Text 23"/>
          <p:cNvSpPr/>
          <p:nvPr/>
        </p:nvSpPr>
        <p:spPr>
          <a:xfrm>
            <a:off x="1006078" y="3841075"/>
            <a:ext cx="289512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Качество прогноза (R²):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1006078" y="4276249"/>
            <a:ext cx="3937754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LightGBM показал наивысшую объясняющую способность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(R² = 0.703), лучше всего улавливая закономерности в данных.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006078" y="5634395"/>
            <a:ext cx="3937754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CatBoost — на втором месте (0.674).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006078" y="6026706"/>
            <a:ext cx="3937754" cy="1609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XGBoost — на третьем (0.533), что может указывать на недостаточную настройку или меньшую эффективность на данных этого типа.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5195292" y="3947934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0" name="Text 28"/>
          <p:cNvSpPr/>
          <p:nvPr/>
        </p:nvSpPr>
        <p:spPr>
          <a:xfrm>
            <a:off x="5497116" y="3841075"/>
            <a:ext cx="3937873" cy="628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Точность прогноза (RMSE/MAE):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5497116" y="4590693"/>
            <a:ext cx="3937873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CatBoost достиг наименьшей ошибки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по RMSE (32.44 млрд) и MAE (15.37 млрд), что делает его самым точным в абсолютном выражении.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5497116" y="5948839"/>
            <a:ext cx="3937873" cy="965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Однако LightGBM, имея более высокий R², лучше объясняет общую дисперсию целевой переменной.</a:t>
            </a:r>
            <a:endParaRPr lang="en-US" sz="1550" dirty="0"/>
          </a:p>
        </p:txBody>
      </p:sp>
      <p:sp>
        <p:nvSpPr>
          <p:cNvPr id="33" name="Shape 31"/>
          <p:cNvSpPr/>
          <p:nvPr/>
        </p:nvSpPr>
        <p:spPr>
          <a:xfrm>
            <a:off x="9686449" y="3947934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4" name="Text 32"/>
          <p:cNvSpPr/>
          <p:nvPr/>
        </p:nvSpPr>
        <p:spPr>
          <a:xfrm>
            <a:off x="9988272" y="3841075"/>
            <a:ext cx="323099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Скорость и переобучение:</a:t>
            </a:r>
            <a:endParaRPr lang="en-US" sz="1950" dirty="0"/>
          </a:p>
        </p:txBody>
      </p:sp>
      <p:sp>
        <p:nvSpPr>
          <p:cNvPr id="35" name="Text 33"/>
          <p:cNvSpPr/>
          <p:nvPr/>
        </p:nvSpPr>
        <p:spPr>
          <a:xfrm>
            <a:off x="9988272" y="4276249"/>
            <a:ext cx="3937873" cy="1609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CatBoost показал критически высокий R² на обучении (0.9999), что говорит о </a:t>
            </a:r>
            <a:r>
              <a:rPr lang="en-US" sz="15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сильном переобучении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, несмотря на хорошие тестовые результаты.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9988272" y="5956340"/>
            <a:ext cx="3937873" cy="1609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LightGBM продемонстрировал </a:t>
            </a:r>
            <a:r>
              <a:rPr lang="en-US" sz="15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наиболее сбалансированный результат</a:t>
            </a: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с минимальным разрывом между качеством на обучении и тесте (0.729 vs 0.703).</a:t>
            </a:r>
            <a:endParaRPr lang="en-US" sz="15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1374FC-1849-C61D-E775-74DDCEC4D341}"/>
              </a:ext>
            </a:extLst>
          </p:cNvPr>
          <p:cNvSpPr txBox="1"/>
          <p:nvPr/>
        </p:nvSpPr>
        <p:spPr>
          <a:xfrm>
            <a:off x="2668687" y="208895"/>
            <a:ext cx="97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XGBoost</a:t>
            </a:r>
            <a:endParaRPr lang="ru-R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3CC019F-9DFE-77C7-CF6E-20B874443560}"/>
              </a:ext>
            </a:extLst>
          </p:cNvPr>
          <p:cNvSpPr txBox="1"/>
          <p:nvPr/>
        </p:nvSpPr>
        <p:spPr>
          <a:xfrm>
            <a:off x="6083219" y="139958"/>
            <a:ext cx="102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CatBoost</a:t>
            </a:r>
            <a:endParaRPr lang="ru-RU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32CA43-A2D1-F8A7-0365-6E4EBC93A9AC}"/>
              </a:ext>
            </a:extLst>
          </p:cNvPr>
          <p:cNvSpPr txBox="1"/>
          <p:nvPr/>
        </p:nvSpPr>
        <p:spPr>
          <a:xfrm>
            <a:off x="9273871" y="126801"/>
            <a:ext cx="11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LightGBM</a:t>
            </a:r>
            <a:endParaRPr lang="ru-RU" dirty="0"/>
          </a:p>
        </p:txBody>
      </p:sp>
      <p:sp>
        <p:nvSpPr>
          <p:cNvPr id="40" name="Text 18">
            <a:extLst>
              <a:ext uri="{FF2B5EF4-FFF2-40B4-BE49-F238E27FC236}">
                <a16:creationId xmlns:a16="http://schemas.microsoft.com/office/drawing/2014/main" id="{A26A46D0-1A89-3075-75BD-05E57416F66D}"/>
              </a:ext>
            </a:extLst>
          </p:cNvPr>
          <p:cNvSpPr/>
          <p:nvPr/>
        </p:nvSpPr>
        <p:spPr>
          <a:xfrm>
            <a:off x="6199703" y="2475250"/>
            <a:ext cx="2891552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61%</a:t>
            </a: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35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265" y="2598063"/>
            <a:ext cx="5702141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Итоговый выбор: </a:t>
            </a:r>
            <a:r>
              <a:rPr lang="en-US" sz="33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LightGBM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596265" y="3198495"/>
            <a:ext cx="212955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Почему LightGBM?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596265" y="3720227"/>
            <a:ext cx="6633805" cy="1935242"/>
          </a:xfrm>
          <a:prstGeom prst="roundRect">
            <a:avLst>
              <a:gd name="adj" fmla="val 792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766524" y="3890486"/>
            <a:ext cx="511016" cy="511016"/>
          </a:xfrm>
          <a:prstGeom prst="roundRect">
            <a:avLst>
              <a:gd name="adj" fmla="val 1789197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7018" y="4030980"/>
            <a:ext cx="229910" cy="2299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524" y="4571762"/>
            <a:ext cx="212955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Лучший баланс: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66524" y="4940141"/>
            <a:ext cx="629328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Наименьший разрыв между train/test R², что указывает на лучшую обобщающую способность.</a:t>
            </a:r>
            <a:endParaRPr lang="en-US" sz="1300" dirty="0"/>
          </a:p>
        </p:txBody>
      </p:sp>
      <p:sp>
        <p:nvSpPr>
          <p:cNvPr id="10" name="Shape 6"/>
          <p:cNvSpPr/>
          <p:nvPr/>
        </p:nvSpPr>
        <p:spPr>
          <a:xfrm>
            <a:off x="7400330" y="3720227"/>
            <a:ext cx="6633805" cy="1935242"/>
          </a:xfrm>
          <a:prstGeom prst="roundRect">
            <a:avLst>
              <a:gd name="adj" fmla="val 792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7"/>
          <p:cNvSpPr/>
          <p:nvPr/>
        </p:nvSpPr>
        <p:spPr>
          <a:xfrm>
            <a:off x="7570589" y="3890486"/>
            <a:ext cx="511016" cy="511016"/>
          </a:xfrm>
          <a:prstGeom prst="roundRect">
            <a:avLst>
              <a:gd name="adj" fmla="val 1789197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11083" y="4030980"/>
            <a:ext cx="229910" cy="2299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570589" y="4571762"/>
            <a:ext cx="297251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Высокая объясняющая сила:</a:t>
            </a:r>
            <a:endParaRPr lang="en-US" sz="1650" dirty="0"/>
          </a:p>
        </p:txBody>
      </p:sp>
      <p:sp>
        <p:nvSpPr>
          <p:cNvPr id="14" name="Text 9"/>
          <p:cNvSpPr/>
          <p:nvPr/>
        </p:nvSpPr>
        <p:spPr>
          <a:xfrm>
            <a:off x="7570589" y="4940141"/>
            <a:ext cx="62932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Максимальный R² на тесте.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596265" y="5825728"/>
            <a:ext cx="6633805" cy="1935242"/>
          </a:xfrm>
          <a:prstGeom prst="roundRect">
            <a:avLst>
              <a:gd name="adj" fmla="val 792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1"/>
          <p:cNvSpPr/>
          <p:nvPr/>
        </p:nvSpPr>
        <p:spPr>
          <a:xfrm>
            <a:off x="766524" y="5995988"/>
            <a:ext cx="511016" cy="511016"/>
          </a:xfrm>
          <a:prstGeom prst="roundRect">
            <a:avLst>
              <a:gd name="adj" fmla="val 1789197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7018" y="6136481"/>
            <a:ext cx="229910" cy="22991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524" y="6677263"/>
            <a:ext cx="2129552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Эффективность:</a:t>
            </a:r>
            <a:endParaRPr lang="en-US" sz="1650" dirty="0"/>
          </a:p>
        </p:txBody>
      </p:sp>
      <p:sp>
        <p:nvSpPr>
          <p:cNvPr id="19" name="Text 13"/>
          <p:cNvSpPr/>
          <p:nvPr/>
        </p:nvSpPr>
        <p:spPr>
          <a:xfrm>
            <a:off x="766524" y="7045643"/>
            <a:ext cx="6293287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Самая высокая скорость обучения среди трёх библиотек, что важно для экспериментов и промышленного использования.</a:t>
            </a:r>
            <a:endParaRPr lang="en-US" sz="1300" dirty="0"/>
          </a:p>
        </p:txBody>
      </p:sp>
      <p:sp>
        <p:nvSpPr>
          <p:cNvPr id="20" name="Shape 14"/>
          <p:cNvSpPr/>
          <p:nvPr/>
        </p:nvSpPr>
        <p:spPr>
          <a:xfrm>
            <a:off x="7400330" y="5825728"/>
            <a:ext cx="6633805" cy="1935242"/>
          </a:xfrm>
          <a:prstGeom prst="roundRect">
            <a:avLst>
              <a:gd name="adj" fmla="val 792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Shape 15"/>
          <p:cNvSpPr/>
          <p:nvPr/>
        </p:nvSpPr>
        <p:spPr>
          <a:xfrm>
            <a:off x="7570589" y="5995988"/>
            <a:ext cx="511016" cy="511016"/>
          </a:xfrm>
          <a:prstGeom prst="roundRect">
            <a:avLst>
              <a:gd name="adj" fmla="val 17891975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11083" y="6136481"/>
            <a:ext cx="229910" cy="22991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570589" y="6677263"/>
            <a:ext cx="229076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Интерпретируемость: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7570589" y="7045643"/>
            <a:ext cx="62932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Четкая картина важности признаков.</a:t>
            </a:r>
            <a:endParaRPr lang="en-US" sz="1300" dirty="0"/>
          </a:p>
        </p:txBody>
      </p:sp>
      <p:sp>
        <p:nvSpPr>
          <p:cNvPr id="25" name="Text 0"/>
          <p:cNvSpPr/>
          <p:nvPr/>
        </p:nvSpPr>
        <p:spPr>
          <a:xfrm>
            <a:off x="6298406" y="2376487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Заключение: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Для нашей задачи прогнозирования рыночной капитализации LightGBM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показал себя как наиболее сбалансированное и надежное решение,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оптимально сочетающее качество прогноза, скорость работы</a:t>
            </a:r>
            <a:endParaRPr lang="en-US" sz="1750" dirty="0"/>
          </a:p>
        </p:txBody>
      </p:sp>
      <p:sp>
        <p:nvSpPr>
          <p:cNvPr id="26" name="Shape 1"/>
          <p:cNvSpPr/>
          <p:nvPr/>
        </p:nvSpPr>
        <p:spPr>
          <a:xfrm>
            <a:off x="5958245" y="2121336"/>
            <a:ext cx="30480" cy="1599009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271" y="1132284"/>
            <a:ext cx="11734443" cy="602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Рекомендации и направления для улучшения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41271" y="2376249"/>
            <a:ext cx="4327088" cy="4721066"/>
          </a:xfrm>
          <a:prstGeom prst="roundRect">
            <a:avLst>
              <a:gd name="adj" fmla="val 2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71" y="2353389"/>
            <a:ext cx="4327088" cy="9144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900" y="2101453"/>
            <a:ext cx="549712" cy="5497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94801" y="2238851"/>
            <a:ext cx="2197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847368" y="2834283"/>
            <a:ext cx="2765227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Улучшение данных: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47368" y="3245525"/>
            <a:ext cx="39148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Добавление макроэкономических показателей, новостного тона, данных отраслевой аналитики.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847368" y="4188976"/>
            <a:ext cx="3914894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Сбор временных рядов для учета динамики.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847368" y="4839295"/>
            <a:ext cx="39148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Более агрессивная обработка выбросов или их выделение в отдельную модель.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5151596" y="2376249"/>
            <a:ext cx="4327088" cy="4721066"/>
          </a:xfrm>
          <a:prstGeom prst="roundRect">
            <a:avLst>
              <a:gd name="adj" fmla="val 2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596" y="2353389"/>
            <a:ext cx="4327088" cy="91440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225" y="2101453"/>
            <a:ext cx="549712" cy="5497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205127" y="2238851"/>
            <a:ext cx="2197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5357693" y="2834283"/>
            <a:ext cx="355044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Улучшение методологии: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5357693" y="3245525"/>
            <a:ext cx="39148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Ансамблирование: Объединение XGBoost с другими алгоритмами (LightGBM, CatBoost).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9661922" y="2376249"/>
            <a:ext cx="4327088" cy="4721066"/>
          </a:xfrm>
          <a:prstGeom prst="roundRect">
            <a:avLst>
              <a:gd name="adj" fmla="val 25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922" y="2353389"/>
            <a:ext cx="4327088" cy="91440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0551" y="2101453"/>
            <a:ext cx="549712" cy="549712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1715452" y="2238851"/>
            <a:ext cx="21978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700" dirty="0"/>
          </a:p>
        </p:txBody>
      </p:sp>
      <p:sp>
        <p:nvSpPr>
          <p:cNvPr id="23" name="Text 15"/>
          <p:cNvSpPr/>
          <p:nvPr/>
        </p:nvSpPr>
        <p:spPr>
          <a:xfrm>
            <a:off x="9868019" y="2834283"/>
            <a:ext cx="3914894" cy="60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Практическая применимость:</a:t>
            </a:r>
            <a:endParaRPr lang="en-US" sz="1850" dirty="0"/>
          </a:p>
        </p:txBody>
      </p:sp>
      <p:sp>
        <p:nvSpPr>
          <p:cNvPr id="24" name="Text 16"/>
          <p:cNvSpPr/>
          <p:nvPr/>
        </p:nvSpPr>
        <p:spPr>
          <a:xfrm>
            <a:off x="9868019" y="3546872"/>
            <a:ext cx="3914894" cy="1758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текущем виде модель может служить инструментом для первичного скрининга или выявления аномалий (компаний, чья расчетная и реальная капитализация сильно разнятся).</a:t>
            </a:r>
            <a:endParaRPr lang="en-US" sz="1400" dirty="0"/>
          </a:p>
        </p:txBody>
      </p:sp>
      <p:sp>
        <p:nvSpPr>
          <p:cNvPr id="25" name="Text 17"/>
          <p:cNvSpPr/>
          <p:nvPr/>
        </p:nvSpPr>
        <p:spPr>
          <a:xfrm>
            <a:off x="9868019" y="5369719"/>
            <a:ext cx="39148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принятия инвестиционных решений требуется существенное повышение точности.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2582"/>
            <a:ext cx="127635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Предобработка данных и Feature Engineering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798558"/>
            <a:ext cx="4226838" cy="5778341"/>
          </a:xfrm>
          <a:prstGeom prst="roundRect">
            <a:avLst>
              <a:gd name="adj" fmla="val 346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1798558"/>
            <a:ext cx="121920" cy="57783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804" y="2045613"/>
            <a:ext cx="36412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Создание новых признаков: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2887980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Earnings = Price / Price/Earnings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96804" y="3657124"/>
            <a:ext cx="36412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= Price / Price/Sales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96804" y="4079558"/>
            <a:ext cx="36412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= Price / Price/Book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01722" y="1798558"/>
            <a:ext cx="4226838" cy="5778341"/>
          </a:xfrm>
          <a:prstGeom prst="roundRect">
            <a:avLst>
              <a:gd name="adj" fmla="val 346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42" y="1798558"/>
            <a:ext cx="121920" cy="577834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40216" y="2045613"/>
            <a:ext cx="36412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Кодирование и очистка: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540216" y="2887980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Удалены неинформативные столбцы (Symbol, Name и др.).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5540216" y="4003834"/>
            <a:ext cx="36412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One-Hot Encoding для признака Sector.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45134" y="1798558"/>
            <a:ext cx="4226957" cy="5778341"/>
          </a:xfrm>
          <a:prstGeom prst="roundRect">
            <a:avLst>
              <a:gd name="adj" fmla="val 346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654" y="1798558"/>
            <a:ext cx="121920" cy="577834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83629" y="2045613"/>
            <a:ext cx="36414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 Экспериментальные наборы данных: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983629" y="2887980"/>
            <a:ext cx="36414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сравнения эффекта преобразований созданы три версии: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9983629" y="4058007"/>
            <a:ext cx="36414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Original: Исходные данные.</a:t>
            </a:r>
            <a:endParaRPr lang="en-US" sz="1700" dirty="0"/>
          </a:p>
        </p:txBody>
      </p:sp>
      <p:sp>
        <p:nvSpPr>
          <p:cNvPr id="20" name="Text 15"/>
          <p:cNvSpPr/>
          <p:nvPr/>
        </p:nvSpPr>
        <p:spPr>
          <a:xfrm>
            <a:off x="9983629" y="4480441"/>
            <a:ext cx="36414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Log_Target: Логарифмирована только целевая переменная Market Cap (np.log1p).</a:t>
            </a:r>
            <a:endParaRPr lang="en-US" sz="1700" dirty="0"/>
          </a:p>
        </p:txBody>
      </p:sp>
      <p:sp>
        <p:nvSpPr>
          <p:cNvPr id="21" name="Text 16"/>
          <p:cNvSpPr/>
          <p:nvPr/>
        </p:nvSpPr>
        <p:spPr>
          <a:xfrm>
            <a:off x="9983629" y="5943005"/>
            <a:ext cx="36414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Log_Features_and_Target: Логарифмированы все числовые признаки и целевая переменная.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227" y="716756"/>
            <a:ext cx="7728347" cy="1330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Методология и выбор гиперпараметров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194227" y="2552581"/>
            <a:ext cx="266104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Алгоритм: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194227" y="3087291"/>
            <a:ext cx="36174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XGBoost Regressor.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94227" y="3613071"/>
            <a:ext cx="317087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Стратегия валидации: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194227" y="4147780"/>
            <a:ext cx="36174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5-fold кросс-валидация.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94227" y="4673560"/>
            <a:ext cx="2753439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Масштабирование: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194227" y="5208270"/>
            <a:ext cx="3617476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RobustScaler для числовых признаков.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12718" y="2552581"/>
            <a:ext cx="3617476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Оптимизация гиперпараметров: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312718" y="3419832"/>
            <a:ext cx="3617476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честного сравнения каждый из трёх наборов данных был оптимизирован с помощью двух библиотек: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12718" y="4896207"/>
            <a:ext cx="36174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 (50 испытаний).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12718" y="5290542"/>
            <a:ext cx="3617476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Hyperopt (50 испытаний).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12718" y="5816322"/>
            <a:ext cx="3617476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Целевая метрика для оптимизации: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12718" y="6683573"/>
            <a:ext cx="3617476" cy="647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Максимизация R² на кросс-валидации.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48157-CEB4-6216-4905-30AACFB82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55752B1-C381-C7C0-4A6C-2B04691FF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115" y="0"/>
            <a:ext cx="10922924" cy="8229600"/>
          </a:xfrm>
          <a:prstGeom prst="rect">
            <a:avLst/>
          </a:prstGeom>
        </p:spPr>
      </p:pic>
      <p:sp>
        <p:nvSpPr>
          <p:cNvPr id="20" name="Text 0">
            <a:extLst>
              <a:ext uri="{FF2B5EF4-FFF2-40B4-BE49-F238E27FC236}">
                <a16:creationId xmlns:a16="http://schemas.microsoft.com/office/drawing/2014/main" id="{49A0A35A-9093-AFA6-3983-99AB54CEEBFC}"/>
              </a:ext>
            </a:extLst>
          </p:cNvPr>
          <p:cNvSpPr/>
          <p:nvPr/>
        </p:nvSpPr>
        <p:spPr>
          <a:xfrm>
            <a:off x="490655" y="3069662"/>
            <a:ext cx="6991814" cy="275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ru-RU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Настройки для</a:t>
            </a:r>
          </a:p>
          <a:p>
            <a:pPr marL="0" indent="0" algn="l">
              <a:lnSpc>
                <a:spcPts val="5200"/>
              </a:lnSpc>
              <a:buNone/>
            </a:pPr>
            <a:r>
              <a:rPr lang="ru-RU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подбора</a:t>
            </a:r>
          </a:p>
          <a:p>
            <a:pPr marL="0" indent="0" algn="l">
              <a:lnSpc>
                <a:spcPts val="5200"/>
              </a:lnSpc>
              <a:buNone/>
            </a:pPr>
            <a:r>
              <a:rPr lang="ru-RU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</a:t>
            </a: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иперпараметров</a:t>
            </a:r>
            <a:endParaRPr lang="ru-RU" sz="4150" b="1" dirty="0">
              <a:solidFill>
                <a:srgbClr val="2E3C4E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638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D62A3-AC61-65C0-D465-B3D989EEA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7F7662-AC82-61ED-FD80-483BDE3EB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74" r="5530"/>
          <a:stretch>
            <a:fillRect/>
          </a:stretch>
        </p:blipFill>
        <p:spPr>
          <a:xfrm>
            <a:off x="4645152" y="0"/>
            <a:ext cx="9985248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21D5039B-0D8D-D291-3568-D1D711F94C87}"/>
              </a:ext>
            </a:extLst>
          </p:cNvPr>
          <p:cNvSpPr/>
          <p:nvPr/>
        </p:nvSpPr>
        <p:spPr>
          <a:xfrm>
            <a:off x="323386" y="2277182"/>
            <a:ext cx="6991814" cy="275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ru-RU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Лучшие</a:t>
            </a:r>
          </a:p>
          <a:p>
            <a:pPr marL="0" indent="0" algn="l">
              <a:lnSpc>
                <a:spcPts val="5200"/>
              </a:lnSpc>
              <a:buNone/>
            </a:pPr>
            <a:r>
              <a:rPr lang="ru-RU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</a:t>
            </a: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иперпараметр</a:t>
            </a:r>
            <a:r>
              <a:rPr lang="ru-RU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ы</a:t>
            </a:r>
          </a:p>
          <a:p>
            <a:pPr marL="0" indent="0" algn="l">
              <a:lnSpc>
                <a:spcPts val="52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</a:rPr>
              <a:t>Optuna</a:t>
            </a:r>
            <a:endParaRPr lang="ru-RU" sz="3600" b="1" dirty="0">
              <a:solidFill>
                <a:srgbClr val="2E3C4E"/>
              </a:solidFill>
              <a:latin typeface="Barlow Bold" pitchFamily="34" charset="0"/>
              <a:ea typeface="Barlow Bold" pitchFamily="34" charset="-122"/>
            </a:endParaRPr>
          </a:p>
          <a:p>
            <a:pPr>
              <a:lnSpc>
                <a:spcPts val="5200"/>
              </a:lnSpc>
            </a:pPr>
            <a:r>
              <a:rPr lang="ru-RU" sz="2400" b="1" dirty="0">
                <a:solidFill>
                  <a:srgbClr val="2E3C4E"/>
                </a:solidFill>
                <a:ea typeface="Barlow Bold" pitchFamily="34" charset="-122"/>
              </a:rPr>
              <a:t>Для </a:t>
            </a:r>
            <a:r>
              <a:rPr lang="fr-FR" sz="2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</a:rPr>
              <a:t>Log_Features_and_Target</a:t>
            </a:r>
            <a:endParaRPr lang="en-US" sz="2400" b="1" dirty="0">
              <a:solidFill>
                <a:srgbClr val="2E3C4E"/>
              </a:solidFill>
              <a:latin typeface="Barlow Bold" pitchFamily="34" charset="0"/>
              <a:ea typeface="Barlow Bold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0202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24C96-09C9-CA0E-86C3-533D38DB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Изображение выглядит как текст, снимок экрана, диаграмма, Граф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1A8F8BA-760F-8B6D-ADB7-50C82F45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32" y="0"/>
            <a:ext cx="12913112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4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77472" y="190238"/>
            <a:ext cx="129529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Сравнение оптимизаторов (Результаты CV)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033945" y="752605"/>
            <a:ext cx="576857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Лучший R² на кросс-валидации:</a:t>
            </a:r>
            <a:endParaRPr lang="en-US" sz="26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C4F1A64-BDE5-0E16-F2C2-D12CE451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277" y="1180158"/>
            <a:ext cx="8151913" cy="6141852"/>
          </a:xfrm>
          <a:prstGeom prst="rect">
            <a:avLst/>
          </a:prstGeom>
        </p:spPr>
      </p:pic>
      <p:sp>
        <p:nvSpPr>
          <p:cNvPr id="17" name="Text 15"/>
          <p:cNvSpPr/>
          <p:nvPr/>
        </p:nvSpPr>
        <p:spPr>
          <a:xfrm>
            <a:off x="2517363" y="7395226"/>
            <a:ext cx="95956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75BA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Вывод: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Преобразование признаков и цели даёт прирост качества на валидации.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Optuna показала лучшие результаты для ключевого набора данных.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1930</Words>
  <Application>Microsoft Office PowerPoint</Application>
  <PresentationFormat>Произвольный</PresentationFormat>
  <Paragraphs>302</Paragraphs>
  <Slides>33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2" baseType="lpstr">
      <vt:lpstr>Wingdings</vt:lpstr>
      <vt:lpstr>Times New Roman</vt:lpstr>
      <vt:lpstr>Montserrat</vt:lpstr>
      <vt:lpstr>Barlow Bold</vt:lpstr>
      <vt:lpstr>Instrument Sans Medium</vt:lpstr>
      <vt:lpstr>Arial</vt:lpstr>
      <vt:lpstr>Instrument Sans Semi Bold</vt:lpstr>
      <vt:lpstr>Barlow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Alexander Pudov</dc:creator>
  <cp:lastModifiedBy>Alexander Pudov</cp:lastModifiedBy>
  <cp:revision>44</cp:revision>
  <dcterms:created xsi:type="dcterms:W3CDTF">2025-12-13T09:07:59Z</dcterms:created>
  <dcterms:modified xsi:type="dcterms:W3CDTF">2025-12-13T14:52:21Z</dcterms:modified>
</cp:coreProperties>
</file>